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embeddedFontLst>
    <p:embeddedFont>
      <p:font typeface="Montserrat SemiBold"/>
      <p:regular r:id="rId25"/>
      <p:bold r:id="rId26"/>
      <p:italic r:id="rId27"/>
      <p:boldItalic r:id="rId28"/>
    </p:embeddedFont>
    <p:embeddedFont>
      <p:font typeface="Franklin Gothic"/>
      <p:bold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Quattrocento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SemiBold-bold.fntdata"/><Relationship Id="rId25" Type="http://schemas.openxmlformats.org/officeDocument/2006/relationships/font" Target="fonts/MontserratSemiBold-regular.fntdata"/><Relationship Id="rId28" Type="http://schemas.openxmlformats.org/officeDocument/2006/relationships/font" Target="fonts/MontserratSemiBold-boldItalic.fntdata"/><Relationship Id="rId27" Type="http://schemas.openxmlformats.org/officeDocument/2006/relationships/font" Target="fonts/MontserratSemiBold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FranklinGothic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7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9.xml"/><Relationship Id="rId35" Type="http://schemas.openxmlformats.org/officeDocument/2006/relationships/font" Target="fonts/QuattrocentoSans-bold.fntdata"/><Relationship Id="rId12" Type="http://schemas.openxmlformats.org/officeDocument/2006/relationships/slide" Target="slides/slide8.xml"/><Relationship Id="rId34" Type="http://schemas.openxmlformats.org/officeDocument/2006/relationships/font" Target="fonts/QuattrocentoSans-regular.fntdata"/><Relationship Id="rId15" Type="http://schemas.openxmlformats.org/officeDocument/2006/relationships/slide" Target="slides/slide11.xml"/><Relationship Id="rId37" Type="http://schemas.openxmlformats.org/officeDocument/2006/relationships/font" Target="fonts/QuattrocentoSans-boldItalic.fntdata"/><Relationship Id="rId14" Type="http://schemas.openxmlformats.org/officeDocument/2006/relationships/slide" Target="slides/slide10.xml"/><Relationship Id="rId36" Type="http://schemas.openxmlformats.org/officeDocument/2006/relationships/font" Target="fonts/QuattrocentoSans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c20f66a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cc20f66ab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cc20f66ab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2cc20f66ab1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cc20f66a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cc20f66ab1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cc20f66ab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2cc20f66ab1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cc20f66ab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2cc20f66ab1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cc20f66ab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2cc20f66ab1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cc20f66ab1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cc20f66ab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0222" y="3707873"/>
            <a:ext cx="1815042" cy="3017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6514528" y="-341148"/>
            <a:ext cx="8228828" cy="8582242"/>
          </a:xfrm>
          <a:prstGeom prst="ellipse">
            <a:avLst/>
          </a:prstGeom>
          <a:solidFill>
            <a:srgbClr val="A8D08C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30595" y="4160243"/>
            <a:ext cx="15785424" cy="295656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8128167" y="2431653"/>
            <a:ext cx="50015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40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Bioindikatoren</a:t>
            </a:r>
            <a:endParaRPr sz="4000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2814" y="1514508"/>
            <a:ext cx="3854306" cy="26137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7604612" y="2995866"/>
            <a:ext cx="441368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Monitoring mit Graskulturen und Grünkohl</a:t>
            </a:r>
            <a:endParaRPr sz="2800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0" y="44043"/>
            <a:ext cx="31394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r.i.p meth. voltageeee.github.io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thx to deepseek ai for material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only source of information: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chat.deepseek.com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9690" y="3606800"/>
            <a:ext cx="5461174" cy="30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Vorteile 6: Nicht-invasiv</a:t>
            </a:r>
            <a:endParaRPr/>
          </a:p>
        </p:txBody>
      </p:sp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Die Überwachung der Verschmutzung mithilfe von Gräsern ist eine nicht-invasive Methode, da sie keine Zerstörung oder Manipulation des untersuchten Ökosystems erfordert.</a:t>
            </a:r>
            <a:endParaRPr/>
          </a:p>
        </p:txBody>
      </p:sp>
      <p:pic>
        <p:nvPicPr>
          <p:cNvPr id="165" name="Google Shape;16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0597" y="3026252"/>
            <a:ext cx="2950405" cy="3931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62115" y="4001294"/>
            <a:ext cx="15785424" cy="295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9690" y="3606800"/>
            <a:ext cx="5461174" cy="30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Vorteile 7: Langfristige Überwachung</a:t>
            </a:r>
            <a:endParaRPr/>
          </a:p>
        </p:txBody>
      </p:sp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Gräser können für die langfristige Überwachung der Umweltverschmutzung eingesetzt werden, da sie im Laufe der Zeit wiederholt gesammelt und analysiert werden können.</a:t>
            </a:r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9370" y="1690688"/>
            <a:ext cx="4762500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172968" y="3901440"/>
            <a:ext cx="15785424" cy="295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9690" y="3606800"/>
            <a:ext cx="5461174" cy="30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Vorteile 8: Indikator für mehrere Schadstoffe</a:t>
            </a:r>
            <a:endParaRPr/>
          </a:p>
        </p:txBody>
      </p:sp>
      <p:sp>
        <p:nvSpPr>
          <p:cNvPr id="182" name="Google Shape;182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Gräser können als Indikatoren für mehrere Schadstoffe dienen, z. B. für Schwermetalle, Pestizide und Luftschadstoffe, und ermöglichen so eine umfassende Bewertung der Umweltverschmutzung.</a:t>
            </a:r>
            <a:endParaRPr/>
          </a:p>
        </p:txBody>
      </p:sp>
      <p:pic>
        <p:nvPicPr>
          <p:cNvPr id="183" name="Google Shape;18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9744" y="2859088"/>
            <a:ext cx="3841749" cy="2881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172968" y="3901440"/>
            <a:ext cx="15785424" cy="295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769" y="1422400"/>
            <a:ext cx="10648951" cy="4059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838200" y="18389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/>
              <a:t>0110011010100100111</a:t>
            </a:r>
            <a:endParaRPr/>
          </a:p>
        </p:txBody>
      </p:sp>
      <p:sp>
        <p:nvSpPr>
          <p:cNvPr id="195" name="Google Shape;195;p26"/>
          <p:cNvSpPr txBox="1"/>
          <p:nvPr>
            <p:ph type="title"/>
          </p:nvPr>
        </p:nvSpPr>
        <p:spPr>
          <a:xfrm>
            <a:off x="838188" y="5132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jetzt nur 5 nachteile, weil ich mache diese prasentation am 01:05</a:t>
            </a:r>
            <a:endParaRPr/>
          </a:p>
        </p:txBody>
      </p:sp>
      <p:pic>
        <p:nvPicPr>
          <p:cNvPr id="196" name="Google Shape;19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96730" y="3556665"/>
            <a:ext cx="15785424" cy="295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5402" y="2257700"/>
            <a:ext cx="5461175" cy="3074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9690" y="3606800"/>
            <a:ext cx="5461175" cy="30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Nachteile 1</a:t>
            </a: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: </a:t>
            </a: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Begrenzte Arten</a:t>
            </a:r>
            <a:endParaRPr/>
          </a:p>
        </p:txBody>
      </p:sp>
      <p:sp>
        <p:nvSpPr>
          <p:cNvPr id="204" name="Google Shape;204;p2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Nicht alle Grasarten eignen sich als Bioindikatoren, da einige möglicherweise nicht empfindlich auf bestimmte Schadstoffe reagieren oder nicht weit verbreitet sind.</a:t>
            </a:r>
            <a:endParaRPr/>
          </a:p>
        </p:txBody>
      </p:sp>
      <p:pic>
        <p:nvPicPr>
          <p:cNvPr id="205" name="Google Shape;20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0864" y="2996883"/>
            <a:ext cx="3194276" cy="318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62115" y="4001294"/>
            <a:ext cx="15785424" cy="295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9690" y="3606800"/>
            <a:ext cx="5461175" cy="30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Nachteile 2</a:t>
            </a: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: </a:t>
            </a: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Beeinträchtigung durch andere Faktoren</a:t>
            </a:r>
            <a:endParaRPr/>
          </a:p>
        </p:txBody>
      </p:sp>
      <p:sp>
        <p:nvSpPr>
          <p:cNvPr id="213" name="Google Shape;213;p28"/>
          <p:cNvSpPr txBox="1"/>
          <p:nvPr>
            <p:ph idx="1" type="body"/>
          </p:nvPr>
        </p:nvSpPr>
        <p:spPr>
          <a:xfrm>
            <a:off x="838200" y="16908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Umweltfaktoren wie Bodentyp, Klima und Nährstoffverfügbarkeit können das Wachstum und die Zusammensetzung von Gräsern beeinflussen und möglicherweise die Interpretation von Verschmutzungsdaten verfälschen.</a:t>
            </a:r>
            <a:endParaRPr/>
          </a:p>
        </p:txBody>
      </p:sp>
      <p:pic>
        <p:nvPicPr>
          <p:cNvPr id="214" name="Google Shape;21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0864" y="3267008"/>
            <a:ext cx="3194276" cy="318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62115" y="4001294"/>
            <a:ext cx="15785424" cy="295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9690" y="3606800"/>
            <a:ext cx="5461175" cy="30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Franklin Gothic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Nachteile 3</a:t>
            </a: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: </a:t>
            </a: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Schwierigkeiten bei der Unterscheidung zwischen natürlicher und anthropogener Verschmutzung</a:t>
            </a:r>
            <a:endParaRPr/>
          </a:p>
        </p:txBody>
      </p:sp>
      <p:sp>
        <p:nvSpPr>
          <p:cNvPr id="222" name="Google Shape;222;p2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Gräser können Schadstoffe sowohl aus natürlichen als auch aus anthropogenen Quellen ansammeln, was eine Unterscheidung zwischen beiden erschwert.</a:t>
            </a:r>
            <a:endParaRPr/>
          </a:p>
        </p:txBody>
      </p:sp>
      <p:pic>
        <p:nvPicPr>
          <p:cNvPr id="223" name="Google Shape;22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0864" y="2996883"/>
            <a:ext cx="3194276" cy="318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62115" y="4001294"/>
            <a:ext cx="15785424" cy="295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9690" y="3606800"/>
            <a:ext cx="5461175" cy="30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Nachteile 4</a:t>
            </a: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: </a:t>
            </a: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Einige Schadstoffe können nicht erkannt werden</a:t>
            </a:r>
            <a:endParaRPr/>
          </a:p>
        </p:txBody>
      </p:sp>
      <p:sp>
        <p:nvSpPr>
          <p:cNvPr id="231" name="Google Shape;231;p30"/>
          <p:cNvSpPr txBox="1"/>
          <p:nvPr>
            <p:ph idx="1" type="body"/>
          </p:nvPr>
        </p:nvSpPr>
        <p:spPr>
          <a:xfrm>
            <a:off x="838200" y="15413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Gräser eignen sich möglicherweise nicht zum Nachweis bestimmter Schadstoffe, wie z. B. flüchtiger organischer Verbindungen oder einiger Arten von Luftschadstoffen, weshalb möglicherweise andere Arten von Bioindikatoren oder Überwachungsmethoden erforderlich sind.</a:t>
            </a:r>
            <a:endParaRPr/>
          </a:p>
        </p:txBody>
      </p:sp>
      <p:pic>
        <p:nvPicPr>
          <p:cNvPr id="232" name="Google Shape;23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0864" y="3423358"/>
            <a:ext cx="3194276" cy="318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62115" y="4115044"/>
            <a:ext cx="15785424" cy="295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9690" y="3606800"/>
            <a:ext cx="5461175" cy="30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Nachteile </a:t>
            </a: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5: </a:t>
            </a: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Begrenzte räumliche Auflösung</a:t>
            </a:r>
            <a:endParaRPr/>
          </a:p>
        </p:txBody>
      </p:sp>
      <p:sp>
        <p:nvSpPr>
          <p:cNvPr id="240" name="Google Shape;240;p31"/>
          <p:cNvSpPr txBox="1"/>
          <p:nvPr>
            <p:ph idx="1" type="body"/>
          </p:nvPr>
        </p:nvSpPr>
        <p:spPr>
          <a:xfrm>
            <a:off x="838200" y="16908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Gräser bieten bei der Überwachung der Verschmutzung möglicherweise keine hohe räumliche Auflösung, da sie möglicherweise nicht in der Lage sind, geringfügige Schwankungen der Verschmutzungsgrade zu erkennen.</a:t>
            </a:r>
            <a:endParaRPr/>
          </a:p>
        </p:txBody>
      </p:sp>
      <p:pic>
        <p:nvPicPr>
          <p:cNvPr id="241" name="Google Shape;24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0864" y="3423383"/>
            <a:ext cx="3194276" cy="318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62115" y="4001294"/>
            <a:ext cx="15785424" cy="295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-1473200" y="-1209040"/>
            <a:ext cx="3952240" cy="3820160"/>
          </a:xfrm>
          <a:prstGeom prst="ellipse">
            <a:avLst/>
          </a:prstGeom>
          <a:solidFill>
            <a:srgbClr val="FFFF00">
              <a:alpha val="52156"/>
            </a:srgbClr>
          </a:solidFill>
          <a:ln cap="flat" cmpd="sng" w="12700">
            <a:solidFill>
              <a:srgbClr val="FFFF00">
                <a:alpha val="35686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3149600" y="701040"/>
            <a:ext cx="983488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Verwendung von Kräutern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und Kohl als Bioindikatoren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für Umweltverschmutzung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8686801" y="2455366"/>
            <a:ext cx="35051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...Es ist uns völlig egal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...Es ist uns völlig egal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...wir haben vielleicht Angst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...vor dem Wolf und der Eule</a:t>
            </a:r>
            <a:endParaRPr sz="1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5130800" y="3286363"/>
            <a:ext cx="2840329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Char char="-"/>
            </a:pPr>
            <a:r>
              <a:rPr lang="de-DE" sz="4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Vorteile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Char char="-"/>
            </a:pPr>
            <a:r>
              <a:rPr lang="de-DE" sz="4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Nachteile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5130800" y="4488740"/>
            <a:ext cx="270041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- ein Fisch</a:t>
            </a:r>
            <a:endParaRPr sz="440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5370" y="4441302"/>
            <a:ext cx="1535430" cy="864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33387" y="2667397"/>
            <a:ext cx="6496095" cy="4190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thx to deepseek.ai for information and black_knight for rofls xdxd</a:t>
            </a:r>
            <a:endParaRPr/>
          </a:p>
        </p:txBody>
      </p:sp>
      <p:sp>
        <p:nvSpPr>
          <p:cNvPr id="248" name="Google Shape;248;p32"/>
          <p:cNvSpPr txBox="1"/>
          <p:nvPr>
            <p:ph idx="1" type="body"/>
          </p:nvPr>
        </p:nvSpPr>
        <p:spPr>
          <a:xfrm>
            <a:off x="15907600" y="176513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4713" y="1939050"/>
            <a:ext cx="5362575" cy="41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9690" y="3606800"/>
            <a:ext cx="5461174" cy="30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Vorteile 1: Große Verbreitung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Gräser sind in verschiedenen Ökosystemen weit verbreitet und eignen sich daher für die Überwachung der Umweltverschmutzung an unterschiedlichen geografischen Standorten.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5869" y="2034359"/>
            <a:ext cx="6682719" cy="501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16675" y="4092734"/>
            <a:ext cx="15785424" cy="295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9690" y="3606800"/>
            <a:ext cx="5461174" cy="30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Vorteile 2: Leicht zu beproben</a:t>
            </a:r>
            <a:endParaRPr/>
          </a:p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Gräser sind relativ einfach zu beproben und zu sammeln, da sie oft in zugänglichen Gebieten vorkommen und ohne spezielle Ausrüstung gesammelt werden können.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6007" y="1215049"/>
            <a:ext cx="8349973" cy="668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799555" y="3929742"/>
            <a:ext cx="15785424" cy="295656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8274337" y="4592320"/>
            <a:ext cx="16925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Das ist ein Pferd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769" y="1422400"/>
            <a:ext cx="10648951" cy="4059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9690" y="3606800"/>
            <a:ext cx="5461174" cy="30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Vorteile 3: Schnelle Reaktion auf Verschmutzung</a:t>
            </a:r>
            <a:endParaRPr/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Gräser können schnell auf veränderte Umweltbedingungen reagieren, was sie zu wirksamen Bioindikatoren für den Nachweis von Umweltverschmutzung macht.</a:t>
            </a:r>
            <a:endParaRPr/>
          </a:p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5530" y="2570889"/>
            <a:ext cx="5699760" cy="427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799555" y="3929742"/>
            <a:ext cx="15785424" cy="295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9690" y="3606800"/>
            <a:ext cx="5461174" cy="30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Vorteile 4: Hohe Empfindlichkeit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Gräser reagieren empfindlich auf verschiedene Schadstoffe wie Schwermetalle, Pestizide und Luftschadstoffe, so dass sie als zuverlässige Indikatoren für Umweltverschmutzung dienen können.</a:t>
            </a:r>
            <a:endParaRPr/>
          </a:p>
        </p:txBody>
      </p:sp>
      <p:pic>
        <p:nvPicPr>
          <p:cNvPr id="142" name="Google Shape;14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7038" y="3197543"/>
            <a:ext cx="4144328" cy="2757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890995" y="3901440"/>
            <a:ext cx="15785424" cy="295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9690" y="3606800"/>
            <a:ext cx="5461174" cy="30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Vorteile 5: Kostengünstig</a:t>
            </a:r>
            <a:endParaRPr/>
          </a:p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>
                <a:latin typeface="Franklin Gothic"/>
                <a:ea typeface="Franklin Gothic"/>
                <a:cs typeface="Franklin Gothic"/>
                <a:sym typeface="Franklin Gothic"/>
              </a:rPr>
              <a:t>Der Einsatz von Gräsern als Bioindikatoren ist im Allgemeinen kostengünstiger als andere Methoden der Verschmutzungsüberwachung, wie z. B. chemische Analysen oder Fernerkundung.</a:t>
            </a:r>
            <a:endParaRPr/>
          </a:p>
        </p:txBody>
      </p:sp>
      <p:pic>
        <p:nvPicPr>
          <p:cNvPr id="151" name="Google Shape;15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0864" y="2996883"/>
            <a:ext cx="3194276" cy="318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62115" y="4001294"/>
            <a:ext cx="15785424" cy="295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769" y="1422400"/>
            <a:ext cx="10648951" cy="4059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